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9" r:id="rId2"/>
    <p:sldId id="285" r:id="rId3"/>
    <p:sldId id="275" r:id="rId4"/>
    <p:sldId id="265" r:id="rId5"/>
    <p:sldId id="280" r:id="rId6"/>
    <p:sldId id="287" r:id="rId7"/>
    <p:sldId id="286" r:id="rId8"/>
    <p:sldId id="272" r:id="rId9"/>
    <p:sldId id="260" r:id="rId10"/>
    <p:sldId id="270" r:id="rId11"/>
    <p:sldId id="261" r:id="rId12"/>
    <p:sldId id="262" r:id="rId13"/>
    <p:sldId id="277" r:id="rId14"/>
    <p:sldId id="278" r:id="rId15"/>
    <p:sldId id="263" r:id="rId16"/>
    <p:sldId id="288" r:id="rId17"/>
    <p:sldId id="281" r:id="rId18"/>
    <p:sldId id="282" r:id="rId19"/>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86C"/>
    <a:srgbClr val="336699"/>
    <a:srgbClr val="90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35" autoAdjust="0"/>
    <p:restoredTop sz="94615"/>
  </p:normalViewPr>
  <p:slideViewPr>
    <p:cSldViewPr>
      <p:cViewPr>
        <p:scale>
          <a:sx n="90" d="100"/>
          <a:sy n="90" d="100"/>
        </p:scale>
        <p:origin x="584" y="4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8B8810D6-D3A6-4BF8-80CD-F00659C9627A}" type="datetimeFigureOut">
              <a:rPr lang="en-US" smtClean="0"/>
              <a:t>2/17/22</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81617282-C9B8-4F43-A877-0610B46B5B1D}" type="slidenum">
              <a:rPr lang="en-US" smtClean="0"/>
              <a:t>‹#›</a:t>
            </a:fld>
            <a:endParaRPr lang="en-US"/>
          </a:p>
        </p:txBody>
      </p:sp>
    </p:spTree>
    <p:extLst>
      <p:ext uri="{BB962C8B-B14F-4D97-AF65-F5344CB8AC3E}">
        <p14:creationId xmlns:p14="http://schemas.microsoft.com/office/powerpoint/2010/main" val="1332229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C0AB2A8C-AC2A-9243-A82A-830D60F6F178}" type="datetimeFigureOut">
              <a:rPr lang="en-US" smtClean="0"/>
              <a:t>2/17/22</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84C7DBB5-A005-8A4C-ADF2-46712E2A2ECD}" type="slidenum">
              <a:rPr lang="en-US" smtClean="0"/>
              <a:t>‹#›</a:t>
            </a:fld>
            <a:endParaRPr lang="en-US"/>
          </a:p>
        </p:txBody>
      </p:sp>
    </p:spTree>
    <p:extLst>
      <p:ext uri="{BB962C8B-B14F-4D97-AF65-F5344CB8AC3E}">
        <p14:creationId xmlns:p14="http://schemas.microsoft.com/office/powerpoint/2010/main" val="1505554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B1A507-1474-FD4E-B354-E0ABF27947B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6701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dt" sz="half" idx="2"/>
          </p:nvPr>
        </p:nvSpPr>
        <p:spPr>
          <a:xfrm>
            <a:off x="0" y="6689725"/>
            <a:ext cx="2133600" cy="168275"/>
          </a:xfrm>
        </p:spPr>
        <p:txBody>
          <a:bodyPr/>
          <a:lstStyle>
            <a:lvl1pPr>
              <a:defRPr b="0"/>
            </a:lvl1pPr>
          </a:lstStyle>
          <a:p>
            <a:endParaRPr lang="en-US"/>
          </a:p>
        </p:txBody>
      </p:sp>
      <p:sp>
        <p:nvSpPr>
          <p:cNvPr id="11269" name="Rectangle 5"/>
          <p:cNvSpPr>
            <a:spLocks noGrp="1" noChangeArrowheads="1"/>
          </p:cNvSpPr>
          <p:nvPr>
            <p:ph type="ftr" sz="quarter" idx="3"/>
          </p:nvPr>
        </p:nvSpPr>
        <p:spPr/>
        <p:txBody>
          <a:bodyPr/>
          <a:lstStyle>
            <a:lvl1pPr>
              <a:defRPr b="0"/>
            </a:lvl1pPr>
          </a:lstStyle>
          <a:p>
            <a:endParaRPr 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b="0"/>
            </a:lvl1pPr>
          </a:lstStyle>
          <a:p>
            <a:fld id="{7089279A-8571-4C2A-A394-81C1BEE4C5A6}" type="slidenum">
              <a:rPr lang="en-US"/>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875935-DA8A-47B4-996C-05C2B93FC1B4}" type="slidenum">
              <a:rPr lang="en-US"/>
              <a:pPr/>
              <a:t>‹#›</a:t>
            </a:fld>
            <a:endParaRPr lang="en-US"/>
          </a:p>
        </p:txBody>
      </p:sp>
    </p:spTree>
    <p:extLst>
      <p:ext uri="{BB962C8B-B14F-4D97-AF65-F5344CB8AC3E}">
        <p14:creationId xmlns:p14="http://schemas.microsoft.com/office/powerpoint/2010/main" val="1113913443"/>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0"/>
            <a:ext cx="17335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0482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55935-CD17-4E93-90C7-BAE37611463C}" type="slidenum">
              <a:rPr lang="en-US"/>
              <a:pPr/>
              <a:t>‹#›</a:t>
            </a:fld>
            <a:endParaRPr lang="en-US"/>
          </a:p>
        </p:txBody>
      </p:sp>
    </p:spTree>
    <p:extLst>
      <p:ext uri="{BB962C8B-B14F-4D97-AF65-F5344CB8AC3E}">
        <p14:creationId xmlns:p14="http://schemas.microsoft.com/office/powerpoint/2010/main" val="389982147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838200" y="0"/>
            <a:ext cx="8305800" cy="6858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519284-E648-4D87-9771-7975855ECF80}" type="slidenum">
              <a:rPr lang="en-US"/>
              <a:pPr/>
              <a:t>‹#›</a:t>
            </a:fld>
            <a:endParaRPr lang="en-US"/>
          </a:p>
        </p:txBody>
      </p:sp>
    </p:spTree>
    <p:extLst>
      <p:ext uri="{BB962C8B-B14F-4D97-AF65-F5344CB8AC3E}">
        <p14:creationId xmlns:p14="http://schemas.microsoft.com/office/powerpoint/2010/main" val="41002973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14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538" y="0"/>
            <a:ext cx="83153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90E123-BE1A-41CA-A96C-0B3205B32524}" type="slidenum">
              <a:rPr lang="en-US"/>
              <a:pPr/>
              <a:t>‹#›</a:t>
            </a:fld>
            <a:endParaRPr lang="en-US"/>
          </a:p>
        </p:txBody>
      </p:sp>
    </p:spTree>
    <p:extLst>
      <p:ext uri="{BB962C8B-B14F-4D97-AF65-F5344CB8AC3E}">
        <p14:creationId xmlns:p14="http://schemas.microsoft.com/office/powerpoint/2010/main" val="51205472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24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3175"/>
            <a:ext cx="83153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FFC989-C9F5-4D51-A9C3-AE5F20336AC3}" type="slidenum">
              <a:rPr lang="en-US"/>
              <a:pPr/>
              <a:t>‹#›</a:t>
            </a:fld>
            <a:endParaRPr lang="en-US"/>
          </a:p>
        </p:txBody>
      </p:sp>
    </p:spTree>
    <p:extLst>
      <p:ext uri="{BB962C8B-B14F-4D97-AF65-F5344CB8AC3E}">
        <p14:creationId xmlns:p14="http://schemas.microsoft.com/office/powerpoint/2010/main" val="341083800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6349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9576" y="0"/>
            <a:ext cx="83153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1013306-FE83-4F60-8498-80E898BED37C}" type="slidenum">
              <a:rPr lang="en-US"/>
              <a:pPr/>
              <a:t>‹#›</a:t>
            </a:fld>
            <a:endParaRPr lang="en-US"/>
          </a:p>
        </p:txBody>
      </p:sp>
    </p:spTree>
    <p:extLst>
      <p:ext uri="{BB962C8B-B14F-4D97-AF65-F5344CB8AC3E}">
        <p14:creationId xmlns:p14="http://schemas.microsoft.com/office/powerpoint/2010/main" val="2519455339"/>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51F829-5758-4137-9F91-95FEA906C75D}" type="slidenum">
              <a:rPr lang="en-US"/>
              <a:pPr/>
              <a:t>‹#›</a:t>
            </a:fld>
            <a:endParaRPr lang="en-US"/>
          </a:p>
        </p:txBody>
      </p:sp>
    </p:spTree>
    <p:extLst>
      <p:ext uri="{BB962C8B-B14F-4D97-AF65-F5344CB8AC3E}">
        <p14:creationId xmlns:p14="http://schemas.microsoft.com/office/powerpoint/2010/main" val="2587514946"/>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85CD207-EE75-4420-B4EE-E9AC0E49FE26}" type="slidenum">
              <a:rPr lang="en-US"/>
              <a:pPr/>
              <a:t>‹#›</a:t>
            </a:fld>
            <a:endParaRPr lang="en-US"/>
          </a:p>
        </p:txBody>
      </p:sp>
    </p:spTree>
    <p:extLst>
      <p:ext uri="{BB962C8B-B14F-4D97-AF65-F5344CB8AC3E}">
        <p14:creationId xmlns:p14="http://schemas.microsoft.com/office/powerpoint/2010/main" val="68497252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518BFE-18C8-4C22-88C0-C4BEF9406BB4}" type="slidenum">
              <a:rPr lang="en-US"/>
              <a:pPr/>
              <a:t>‹#›</a:t>
            </a:fld>
            <a:endParaRPr lang="en-US"/>
          </a:p>
        </p:txBody>
      </p:sp>
    </p:spTree>
    <p:extLst>
      <p:ext uri="{BB962C8B-B14F-4D97-AF65-F5344CB8AC3E}">
        <p14:creationId xmlns:p14="http://schemas.microsoft.com/office/powerpoint/2010/main" val="358807312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2C20FA-CEFA-4342-88C2-C4AC5758C689}" type="slidenum">
              <a:rPr lang="en-US"/>
              <a:pPr/>
              <a:t>‹#›</a:t>
            </a:fld>
            <a:endParaRPr lang="en-US"/>
          </a:p>
        </p:txBody>
      </p:sp>
    </p:spTree>
    <p:extLst>
      <p:ext uri="{BB962C8B-B14F-4D97-AF65-F5344CB8AC3E}">
        <p14:creationId xmlns:p14="http://schemas.microsoft.com/office/powerpoint/2010/main" val="3516676191"/>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0"/>
            <a:ext cx="6858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609600"/>
            <a:ext cx="6934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atin typeface="Arial" charset="0"/>
              </a:defRPr>
            </a:lvl1pPr>
          </a:lstStyle>
          <a:p>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atin typeface="Arial" charset="0"/>
              </a:defRPr>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atin typeface="Arial" charset="0"/>
              </a:defRPr>
            </a:lvl1pPr>
          </a:lstStyle>
          <a:p>
            <a:fld id="{F5AF11E3-5AEA-439E-88D2-08E5A4FC1BE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Tahoma" charset="0"/>
        </a:defRPr>
      </a:lvl2pPr>
      <a:lvl3pPr algn="l" rtl="0" eaLnBrk="1" fontAlgn="base" hangingPunct="1">
        <a:spcBef>
          <a:spcPct val="0"/>
        </a:spcBef>
        <a:spcAft>
          <a:spcPct val="0"/>
        </a:spcAft>
        <a:defRPr sz="3200" b="1">
          <a:solidFill>
            <a:schemeClr val="tx2"/>
          </a:solidFill>
          <a:latin typeface="Tahoma" charset="0"/>
        </a:defRPr>
      </a:lvl3pPr>
      <a:lvl4pPr algn="l" rtl="0" eaLnBrk="1" fontAlgn="base" hangingPunct="1">
        <a:spcBef>
          <a:spcPct val="0"/>
        </a:spcBef>
        <a:spcAft>
          <a:spcPct val="0"/>
        </a:spcAft>
        <a:defRPr sz="3200" b="1">
          <a:solidFill>
            <a:schemeClr val="tx2"/>
          </a:solidFill>
          <a:latin typeface="Tahoma" charset="0"/>
        </a:defRPr>
      </a:lvl4pPr>
      <a:lvl5pPr algn="l" rtl="0" eaLnBrk="1" fontAlgn="base" hangingPunct="1">
        <a:spcBef>
          <a:spcPct val="0"/>
        </a:spcBef>
        <a:spcAft>
          <a:spcPct val="0"/>
        </a:spcAft>
        <a:defRPr sz="3200" b="1">
          <a:solidFill>
            <a:schemeClr val="tx2"/>
          </a:solidFill>
          <a:latin typeface="Tahoma" charset="0"/>
        </a:defRPr>
      </a:lvl5pPr>
      <a:lvl6pPr marL="457200" algn="l" rtl="0" eaLnBrk="1" fontAlgn="base" hangingPunct="1">
        <a:spcBef>
          <a:spcPct val="0"/>
        </a:spcBef>
        <a:spcAft>
          <a:spcPct val="0"/>
        </a:spcAft>
        <a:defRPr sz="3200" b="1">
          <a:solidFill>
            <a:schemeClr val="tx2"/>
          </a:solidFill>
          <a:latin typeface="Tahoma" charset="0"/>
        </a:defRPr>
      </a:lvl6pPr>
      <a:lvl7pPr marL="914400" algn="l" rtl="0" eaLnBrk="1" fontAlgn="base" hangingPunct="1">
        <a:spcBef>
          <a:spcPct val="0"/>
        </a:spcBef>
        <a:spcAft>
          <a:spcPct val="0"/>
        </a:spcAft>
        <a:defRPr sz="3200" b="1">
          <a:solidFill>
            <a:schemeClr val="tx2"/>
          </a:solidFill>
          <a:latin typeface="Tahoma" charset="0"/>
        </a:defRPr>
      </a:lvl7pPr>
      <a:lvl8pPr marL="1371600" algn="l" rtl="0" eaLnBrk="1" fontAlgn="base" hangingPunct="1">
        <a:spcBef>
          <a:spcPct val="0"/>
        </a:spcBef>
        <a:spcAft>
          <a:spcPct val="0"/>
        </a:spcAft>
        <a:defRPr sz="3200" b="1">
          <a:solidFill>
            <a:schemeClr val="tx2"/>
          </a:solidFill>
          <a:latin typeface="Tahoma" charset="0"/>
        </a:defRPr>
      </a:lvl8pPr>
      <a:lvl9pPr marL="1828800" algn="l" rtl="0" eaLnBrk="1" fontAlgn="base" hangingPunct="1">
        <a:spcBef>
          <a:spcPct val="0"/>
        </a:spcBef>
        <a:spcAft>
          <a:spcPct val="0"/>
        </a:spcAft>
        <a:defRPr sz="3200" b="1">
          <a:solidFill>
            <a:schemeClr val="tx2"/>
          </a:solidFill>
          <a:latin typeface="Tahoma"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 Id="rId3" Type="http://schemas.openxmlformats.org/officeDocument/2006/relationships/image" Target="../media/image16.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20"/>
            <a:ext cx="9143999" cy="6858000"/>
          </a:xfrm>
          <a:prstGeom prst="rect">
            <a:avLst/>
          </a:prstGeom>
        </p:spPr>
      </p:pic>
      <p:sp>
        <p:nvSpPr>
          <p:cNvPr id="6" name="Rectangle 5"/>
          <p:cNvSpPr/>
          <p:nvPr/>
        </p:nvSpPr>
        <p:spPr>
          <a:xfrm>
            <a:off x="1371600" y="1219200"/>
            <a:ext cx="6110968" cy="523220"/>
          </a:xfrm>
          <a:prstGeom prst="rect">
            <a:avLst/>
          </a:prstGeom>
        </p:spPr>
        <p:txBody>
          <a:bodyPr wrap="none">
            <a:spAutoFit/>
          </a:bodyPr>
          <a:lstStyle/>
          <a:p>
            <a:r>
              <a:rPr lang="en-US" sz="2800" b="1" kern="1200" dirty="0">
                <a:solidFill>
                  <a:schemeClr val="tx1"/>
                </a:solidFill>
                <a:effectLst/>
                <a:latin typeface="Tahoma" charset="0"/>
                <a:ea typeface="+mn-ea"/>
                <a:cs typeface="+mn-cs"/>
              </a:rPr>
              <a:t>Introduction to customer service</a:t>
            </a:r>
            <a:endParaRPr lang="en-US" sz="2800" b="1" dirty="0"/>
          </a:p>
        </p:txBody>
      </p:sp>
      <p:pic>
        <p:nvPicPr>
          <p:cNvPr id="12" name="Picture 11" descr="A picture containing food, table, plate, person&#10;&#10;Description automatically generated">
            <a:extLst>
              <a:ext uri="{FF2B5EF4-FFF2-40B4-BE49-F238E27FC236}">
                <a16:creationId xmlns:a16="http://schemas.microsoft.com/office/drawing/2014/main" xmlns="" id="{12A3F36A-A7E4-4AB7-B5E7-E60C5EAE6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9143998" cy="685799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543" y="5580161"/>
            <a:ext cx="1066800" cy="1123950"/>
          </a:xfrm>
          <a:prstGeom prst="rect">
            <a:avLst/>
          </a:prstGeom>
        </p:spPr>
      </p:pic>
      <p:sp>
        <p:nvSpPr>
          <p:cNvPr id="4" name="TextBox 3"/>
          <p:cNvSpPr txBox="1"/>
          <p:nvPr/>
        </p:nvSpPr>
        <p:spPr>
          <a:xfrm>
            <a:off x="2349294" y="6550223"/>
            <a:ext cx="6718506" cy="307777"/>
          </a:xfrm>
          <a:prstGeom prst="rect">
            <a:avLst/>
          </a:prstGeom>
          <a:noFill/>
        </p:spPr>
        <p:txBody>
          <a:bodyPr wrap="none" rtlCol="0">
            <a:spAutoFit/>
          </a:bodyPr>
          <a:lstStyle/>
          <a:p>
            <a:r>
              <a:rPr lang="en-US" sz="1400" b="1" dirty="0"/>
              <a:t>© Hudson &amp; Hudson. </a:t>
            </a:r>
            <a:r>
              <a:rPr lang="en-US" sz="1400" b="1" i="1" dirty="0"/>
              <a:t>Customer Service for Hospitality &amp; Tourism 3</a:t>
            </a:r>
            <a:r>
              <a:rPr lang="en-US" sz="1400" b="1" i="1" baseline="30000" dirty="0"/>
              <a:t>rd</a:t>
            </a:r>
            <a:r>
              <a:rPr lang="en-US" sz="1400" b="1" i="1" dirty="0"/>
              <a:t> </a:t>
            </a:r>
            <a:r>
              <a:rPr lang="en-US" sz="1400" b="1" i="1" dirty="0" err="1"/>
              <a:t>edn</a:t>
            </a:r>
            <a:endParaRPr lang="en-US" sz="1400" b="1" i="1" dirty="0"/>
          </a:p>
        </p:txBody>
      </p:sp>
      <p:sp>
        <p:nvSpPr>
          <p:cNvPr id="7" name="Rectangle 6"/>
          <p:cNvSpPr/>
          <p:nvPr/>
        </p:nvSpPr>
        <p:spPr>
          <a:xfrm>
            <a:off x="2949756" y="-81781"/>
            <a:ext cx="2954655" cy="769441"/>
          </a:xfrm>
          <a:prstGeom prst="rect">
            <a:avLst/>
          </a:prstGeom>
        </p:spPr>
        <p:txBody>
          <a:bodyPr wrap="none">
            <a:spAutoFit/>
          </a:bodyPr>
          <a:lstStyle/>
          <a:p>
            <a:r>
              <a:rPr lang="en-US" sz="4400" b="1" kern="1200" dirty="0">
                <a:solidFill>
                  <a:schemeClr val="tx1"/>
                </a:solidFill>
                <a:effectLst/>
                <a:latin typeface="Tahoma" charset="0"/>
                <a:ea typeface="+mn-ea"/>
                <a:cs typeface="+mn-cs"/>
              </a:rPr>
              <a:t>Chapter</a:t>
            </a:r>
            <a:r>
              <a:rPr lang="en-US" sz="4400" b="1" kern="1200" baseline="0" dirty="0">
                <a:solidFill>
                  <a:schemeClr val="tx1"/>
                </a:solidFill>
                <a:effectLst/>
                <a:latin typeface="Tahoma" charset="0"/>
                <a:ea typeface="+mn-ea"/>
                <a:cs typeface="+mn-cs"/>
              </a:rPr>
              <a:t> 1</a:t>
            </a:r>
            <a:endParaRPr lang="en-US" sz="4400" b="1" dirty="0"/>
          </a:p>
        </p:txBody>
      </p:sp>
      <p:sp>
        <p:nvSpPr>
          <p:cNvPr id="8" name="Rectangle 7"/>
          <p:cNvSpPr/>
          <p:nvPr/>
        </p:nvSpPr>
        <p:spPr>
          <a:xfrm>
            <a:off x="1524000" y="533400"/>
            <a:ext cx="6110968" cy="523220"/>
          </a:xfrm>
          <a:prstGeom prst="rect">
            <a:avLst/>
          </a:prstGeom>
        </p:spPr>
        <p:txBody>
          <a:bodyPr wrap="none">
            <a:spAutoFit/>
          </a:bodyPr>
          <a:lstStyle/>
          <a:p>
            <a:r>
              <a:rPr lang="en-US" sz="2800" b="1" kern="1200" dirty="0" smtClean="0">
                <a:solidFill>
                  <a:schemeClr val="tx1"/>
                </a:solidFill>
                <a:effectLst/>
                <a:latin typeface="Tahoma" charset="0"/>
                <a:ea typeface="+mn-ea"/>
                <a:cs typeface="+mn-cs"/>
              </a:rPr>
              <a:t>Introduction to customer service</a:t>
            </a:r>
            <a:endParaRPr lang="en-US" sz="2800" b="1" dirty="0"/>
          </a:p>
        </p:txBody>
      </p:sp>
    </p:spTree>
    <p:extLst>
      <p:ext uri="{BB962C8B-B14F-4D97-AF65-F5344CB8AC3E}">
        <p14:creationId xmlns:p14="http://schemas.microsoft.com/office/powerpoint/2010/main" val="16848443"/>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6858000" cy="609600"/>
          </a:xfrm>
        </p:spPr>
        <p:txBody>
          <a:bodyPr/>
          <a:lstStyle/>
          <a:p>
            <a:r>
              <a:rPr lang="en-US" dirty="0"/>
              <a:t>The services marketing triangle</a:t>
            </a:r>
          </a:p>
        </p:txBody>
      </p:sp>
      <p:pic>
        <p:nvPicPr>
          <p:cNvPr id="655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5899" y="1600200"/>
            <a:ext cx="819190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497433"/>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74" y="228600"/>
            <a:ext cx="8382000" cy="609600"/>
          </a:xfrm>
        </p:spPr>
        <p:txBody>
          <a:bodyPr/>
          <a:lstStyle/>
          <a:p>
            <a:pPr algn="ctr"/>
            <a:r>
              <a:rPr lang="en-US" dirty="0"/>
              <a:t>Expanded Marketing Mix for Services</a:t>
            </a:r>
          </a:p>
        </p:txBody>
      </p:sp>
      <p:pic>
        <p:nvPicPr>
          <p:cNvPr id="686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90600"/>
            <a:ext cx="7645246" cy="617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640026"/>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581" y="381000"/>
            <a:ext cx="8382000" cy="609600"/>
          </a:xfrm>
        </p:spPr>
        <p:txBody>
          <a:bodyPr/>
          <a:lstStyle/>
          <a:p>
            <a:pPr algn="ctr"/>
            <a:r>
              <a:rPr lang="en-US" dirty="0"/>
              <a:t>Additional 3 ‘P’s of Services Marketing</a:t>
            </a:r>
            <a:br>
              <a:rPr lang="en-US" dirty="0"/>
            </a:br>
            <a:endParaRPr lang="en-US" dirty="0"/>
          </a:p>
        </p:txBody>
      </p:sp>
      <p:pic>
        <p:nvPicPr>
          <p:cNvPr id="696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67308"/>
            <a:ext cx="7924800" cy="621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789440"/>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67600" cy="609600"/>
          </a:xfrm>
        </p:spPr>
        <p:txBody>
          <a:bodyPr/>
          <a:lstStyle/>
          <a:p>
            <a:pPr algn="ctr"/>
            <a:r>
              <a:rPr lang="en-US" dirty="0" smtClean="0"/>
              <a:t>Tourism and hospitality market</a:t>
            </a:r>
            <a:endParaRPr lang="en-US" dirty="0"/>
          </a:p>
        </p:txBody>
      </p:sp>
      <p:sp>
        <p:nvSpPr>
          <p:cNvPr id="4" name="Rectangle 3"/>
          <p:cNvSpPr/>
          <p:nvPr/>
        </p:nvSpPr>
        <p:spPr>
          <a:xfrm>
            <a:off x="990600" y="1330166"/>
            <a:ext cx="7924800" cy="6001643"/>
          </a:xfrm>
          <a:prstGeom prst="rect">
            <a:avLst/>
          </a:prstGeom>
        </p:spPr>
        <p:txBody>
          <a:bodyPr wrap="square">
            <a:spAutoFit/>
          </a:bodyPr>
          <a:lstStyle/>
          <a:p>
            <a:r>
              <a:rPr lang="en-US" i="1" dirty="0" smtClean="0"/>
              <a:t>….activities </a:t>
            </a:r>
            <a:r>
              <a:rPr lang="en-US" i="1" dirty="0"/>
              <a:t>of persons travelling to and staying in places outside their usual environment for not more than one consecutive year for leisure, business and other purposes not related to the exercise of an activity remunerated from within the place visited (UNWTO)</a:t>
            </a:r>
          </a:p>
          <a:p>
            <a:endParaRPr lang="en-US" i="1" dirty="0"/>
          </a:p>
          <a:p>
            <a:pPr marL="285750" indent="-285750">
              <a:spcBef>
                <a:spcPts val="600"/>
              </a:spcBef>
              <a:spcAft>
                <a:spcPts val="600"/>
              </a:spcAft>
              <a:buFont typeface="Courier New" pitchFamily="49" charset="0"/>
              <a:buChar char="o"/>
            </a:pPr>
            <a:r>
              <a:rPr lang="en-US" sz="2000" dirty="0" smtClean="0"/>
              <a:t>Demand for a wide range of travel and hospitality products</a:t>
            </a:r>
          </a:p>
          <a:p>
            <a:pPr marL="285750" indent="-285750">
              <a:spcBef>
                <a:spcPts val="600"/>
              </a:spcBef>
              <a:spcAft>
                <a:spcPts val="600"/>
              </a:spcAft>
              <a:buFont typeface="Courier New" pitchFamily="49" charset="0"/>
              <a:buChar char="o"/>
            </a:pPr>
            <a:r>
              <a:rPr lang="en-US" sz="2000" dirty="0"/>
              <a:t>T</a:t>
            </a:r>
            <a:r>
              <a:rPr lang="en-US" sz="2000" dirty="0" smtClean="0"/>
              <a:t>otal market now serviced by the world’s largest industry </a:t>
            </a:r>
          </a:p>
          <a:p>
            <a:pPr marL="1200150" lvl="2" indent="-285750">
              <a:spcBef>
                <a:spcPts val="600"/>
              </a:spcBef>
              <a:spcAft>
                <a:spcPts val="600"/>
              </a:spcAft>
              <a:buFont typeface="Arial" pitchFamily="34" charset="0"/>
              <a:buChar char="•"/>
            </a:pPr>
            <a:r>
              <a:rPr lang="en-US" dirty="0" smtClean="0"/>
              <a:t>International arrivals:  50 </a:t>
            </a:r>
            <a:r>
              <a:rPr lang="en-US" dirty="0"/>
              <a:t>million in 1950 to </a:t>
            </a:r>
            <a:r>
              <a:rPr lang="en-US" dirty="0" smtClean="0"/>
              <a:t>1.85 billion </a:t>
            </a:r>
            <a:r>
              <a:rPr lang="en-US" dirty="0"/>
              <a:t>in </a:t>
            </a:r>
            <a:r>
              <a:rPr lang="en-US" dirty="0" smtClean="0"/>
              <a:t>2019.</a:t>
            </a:r>
          </a:p>
          <a:p>
            <a:pPr marL="1200150" lvl="2" indent="-285750">
              <a:spcBef>
                <a:spcPts val="600"/>
              </a:spcBef>
              <a:spcAft>
                <a:spcPts val="600"/>
              </a:spcAft>
              <a:buFont typeface="Arial" pitchFamily="34" charset="0"/>
              <a:buChar char="•"/>
            </a:pPr>
            <a:r>
              <a:rPr lang="en-US" dirty="0"/>
              <a:t>International tourism represents 7% of total world exports and 30% of services exports. </a:t>
            </a:r>
          </a:p>
          <a:p>
            <a:pPr marL="1200150" lvl="2" indent="-285750">
              <a:spcBef>
                <a:spcPts val="600"/>
              </a:spcBef>
              <a:spcAft>
                <a:spcPts val="600"/>
              </a:spcAft>
              <a:buFont typeface="Arial" pitchFamily="34" charset="0"/>
              <a:buChar char="•"/>
            </a:pPr>
            <a:r>
              <a:rPr lang="en-US" dirty="0"/>
              <a:t>In </a:t>
            </a:r>
            <a:r>
              <a:rPr lang="en-US" dirty="0" smtClean="0"/>
              <a:t>2019, </a:t>
            </a:r>
            <a:r>
              <a:rPr lang="en-US" dirty="0"/>
              <a:t>the total export value from international tourism amounted to $</a:t>
            </a:r>
            <a:r>
              <a:rPr lang="en-US" dirty="0" smtClean="0"/>
              <a:t>1.7 </a:t>
            </a:r>
            <a:r>
              <a:rPr lang="en-US" dirty="0"/>
              <a:t>trillion, with the sector being responsible for 10% of the world’s GDP, and accounting for one in 11 jobs. </a:t>
            </a:r>
          </a:p>
          <a:p>
            <a:pPr lvl="2">
              <a:spcBef>
                <a:spcPts val="600"/>
              </a:spcBef>
              <a:spcAft>
                <a:spcPts val="600"/>
              </a:spcAft>
            </a:pPr>
            <a:endParaRPr lang="en-US" dirty="0"/>
          </a:p>
          <a:p>
            <a:r>
              <a:rPr lang="en-US" dirty="0"/>
              <a:t> </a:t>
            </a:r>
          </a:p>
          <a:p>
            <a:pPr marL="742950" lvl="1" indent="-285750">
              <a:spcBef>
                <a:spcPts val="600"/>
              </a:spcBef>
              <a:buFont typeface="Courier New" pitchFamily="49" charset="0"/>
              <a:buChar char="o"/>
            </a:pPr>
            <a:endParaRPr lang="en-US" sz="2000" dirty="0" smtClean="0"/>
          </a:p>
          <a:p>
            <a:pPr marL="285750" indent="-285750">
              <a:spcBef>
                <a:spcPts val="600"/>
              </a:spcBef>
              <a:buFont typeface="Courier New" pitchFamily="49" charset="0"/>
              <a:buChar char="o"/>
            </a:pPr>
            <a:endParaRPr lang="en-US" sz="2000" dirty="0" smtClean="0"/>
          </a:p>
        </p:txBody>
      </p:sp>
    </p:spTree>
    <p:extLst>
      <p:ext uri="{BB962C8B-B14F-4D97-AF65-F5344CB8AC3E}">
        <p14:creationId xmlns:p14="http://schemas.microsoft.com/office/powerpoint/2010/main" val="4222736640"/>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609600"/>
          </a:xfrm>
        </p:spPr>
        <p:txBody>
          <a:bodyPr/>
          <a:lstStyle/>
          <a:p>
            <a:pPr algn="ctr"/>
            <a:r>
              <a:rPr lang="en-US" dirty="0" smtClean="0"/>
              <a:t>Western markets </a:t>
            </a:r>
            <a:endParaRPr lang="en-US" dirty="0"/>
          </a:p>
        </p:txBody>
      </p:sp>
      <p:sp>
        <p:nvSpPr>
          <p:cNvPr id="4" name="Rectangle 3"/>
          <p:cNvSpPr/>
          <p:nvPr/>
        </p:nvSpPr>
        <p:spPr>
          <a:xfrm>
            <a:off x="1447800" y="1330166"/>
            <a:ext cx="7467600" cy="6078587"/>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dirty="0" smtClean="0"/>
              <a:t>Mature hospitality and tourism markets</a:t>
            </a:r>
          </a:p>
          <a:p>
            <a:pPr marL="742950" lvl="1" indent="-285750">
              <a:spcBef>
                <a:spcPts val="600"/>
              </a:spcBef>
              <a:spcAft>
                <a:spcPts val="600"/>
              </a:spcAft>
              <a:buFont typeface="Arial" pitchFamily="34" charset="0"/>
              <a:buChar char="•"/>
            </a:pPr>
            <a:r>
              <a:rPr lang="en-US" dirty="0" smtClean="0"/>
              <a:t>Severe </a:t>
            </a:r>
            <a:r>
              <a:rPr lang="en-US" dirty="0"/>
              <a:t>competition</a:t>
            </a:r>
          </a:p>
          <a:p>
            <a:pPr marL="742950" lvl="1" indent="-285750">
              <a:spcBef>
                <a:spcPts val="600"/>
              </a:spcBef>
              <a:spcAft>
                <a:spcPts val="600"/>
              </a:spcAft>
              <a:buFont typeface="Arial" pitchFamily="34" charset="0"/>
              <a:buChar char="•"/>
            </a:pPr>
            <a:r>
              <a:rPr lang="en-US" dirty="0" smtClean="0"/>
              <a:t>Low </a:t>
            </a:r>
            <a:r>
              <a:rPr lang="en-US" dirty="0"/>
              <a:t>product differentiation</a:t>
            </a:r>
          </a:p>
          <a:p>
            <a:pPr marL="742950" lvl="1" indent="-285750">
              <a:spcBef>
                <a:spcPts val="600"/>
              </a:spcBef>
              <a:spcAft>
                <a:spcPts val="600"/>
              </a:spcAft>
              <a:buFont typeface="Arial" pitchFamily="34" charset="0"/>
              <a:buChar char="•"/>
            </a:pPr>
            <a:r>
              <a:rPr lang="en-US" dirty="0" smtClean="0"/>
              <a:t>Limited </a:t>
            </a:r>
            <a:r>
              <a:rPr lang="en-US" dirty="0"/>
              <a:t>promotional cost</a:t>
            </a:r>
          </a:p>
          <a:p>
            <a:pPr marL="742950" lvl="1" indent="-285750">
              <a:spcBef>
                <a:spcPts val="600"/>
              </a:spcBef>
              <a:spcAft>
                <a:spcPts val="600"/>
              </a:spcAft>
              <a:buFont typeface="Arial" pitchFamily="34" charset="0"/>
              <a:buChar char="•"/>
            </a:pPr>
            <a:r>
              <a:rPr lang="en-US" dirty="0"/>
              <a:t>Customer service </a:t>
            </a:r>
            <a:r>
              <a:rPr lang="en-US" dirty="0" smtClean="0"/>
              <a:t>increasingly important as </a:t>
            </a:r>
            <a:r>
              <a:rPr lang="en-US" dirty="0"/>
              <a:t>market </a:t>
            </a:r>
            <a:r>
              <a:rPr lang="en-US" dirty="0" smtClean="0"/>
              <a:t>differentiator</a:t>
            </a:r>
          </a:p>
          <a:p>
            <a:pPr marL="742950" lvl="1" indent="-285750">
              <a:spcBef>
                <a:spcPts val="600"/>
              </a:spcBef>
              <a:spcAft>
                <a:spcPts val="600"/>
              </a:spcAft>
              <a:buFont typeface="Arial" pitchFamily="34" charset="0"/>
              <a:buChar char="•"/>
            </a:pPr>
            <a:endParaRPr lang="en-US" dirty="0" smtClean="0"/>
          </a:p>
          <a:p>
            <a:pPr marL="285750" indent="-285750">
              <a:spcBef>
                <a:spcPts val="600"/>
              </a:spcBef>
              <a:spcAft>
                <a:spcPts val="600"/>
              </a:spcAft>
              <a:buFont typeface="Courier New" pitchFamily="49" charset="0"/>
              <a:buChar char="o"/>
            </a:pPr>
            <a:r>
              <a:rPr lang="en-US" dirty="0" smtClean="0"/>
              <a:t> Actual customer satisfaction</a:t>
            </a:r>
          </a:p>
          <a:p>
            <a:pPr marL="742950" lvl="1" indent="-285750">
              <a:spcBef>
                <a:spcPts val="600"/>
              </a:spcBef>
              <a:spcAft>
                <a:spcPts val="600"/>
              </a:spcAft>
              <a:buFont typeface="Arial" pitchFamily="34" charset="0"/>
              <a:buChar char="•"/>
            </a:pPr>
            <a:r>
              <a:rPr lang="en-US" dirty="0" smtClean="0"/>
              <a:t>Heightened customer expectations</a:t>
            </a:r>
          </a:p>
          <a:p>
            <a:pPr marL="742950" lvl="1" indent="-285750">
              <a:spcBef>
                <a:spcPts val="600"/>
              </a:spcBef>
              <a:spcAft>
                <a:spcPts val="600"/>
              </a:spcAft>
              <a:buFont typeface="Arial" pitchFamily="34" charset="0"/>
              <a:buChar char="•"/>
            </a:pPr>
            <a:r>
              <a:rPr lang="en-US" dirty="0" smtClean="0"/>
              <a:t>Lagging satisfaction rates for tourism and hospitality</a:t>
            </a:r>
          </a:p>
          <a:p>
            <a:pPr lvl="1">
              <a:spcBef>
                <a:spcPts val="600"/>
              </a:spcBef>
              <a:spcAft>
                <a:spcPts val="600"/>
              </a:spcAft>
            </a:pPr>
            <a:r>
              <a:rPr lang="en-US" dirty="0" smtClean="0"/>
              <a:t> </a:t>
            </a:r>
          </a:p>
          <a:p>
            <a:r>
              <a:rPr lang="en-US" dirty="0" smtClean="0"/>
              <a:t> </a:t>
            </a:r>
          </a:p>
          <a:p>
            <a:pPr marL="742950" lvl="1" indent="-285750">
              <a:spcBef>
                <a:spcPts val="600"/>
              </a:spcBef>
              <a:spcAft>
                <a:spcPts val="600"/>
              </a:spcAft>
              <a:buFont typeface="Courier New" pitchFamily="49" charset="0"/>
              <a:buChar char="o"/>
            </a:pPr>
            <a:endParaRPr lang="en-US" dirty="0"/>
          </a:p>
          <a:p>
            <a:r>
              <a:rPr lang="en-US" dirty="0"/>
              <a:t> </a:t>
            </a:r>
          </a:p>
          <a:p>
            <a:pPr marL="742950" lvl="1" indent="-285750">
              <a:spcBef>
                <a:spcPts val="600"/>
              </a:spcBef>
              <a:buFont typeface="Courier New" pitchFamily="49" charset="0"/>
              <a:buChar char="o"/>
            </a:pPr>
            <a:endParaRPr lang="en-US" sz="2000" dirty="0" smtClean="0"/>
          </a:p>
          <a:p>
            <a:pPr marL="285750" indent="-285750">
              <a:spcBef>
                <a:spcPts val="600"/>
              </a:spcBef>
              <a:buFont typeface="Courier New" pitchFamily="49" charset="0"/>
              <a:buChar char="o"/>
            </a:pPr>
            <a:endParaRPr lang="en-US" sz="2000" dirty="0" smtClean="0"/>
          </a:p>
        </p:txBody>
      </p:sp>
    </p:spTree>
    <p:extLst>
      <p:ext uri="{BB962C8B-B14F-4D97-AF65-F5344CB8AC3E}">
        <p14:creationId xmlns:p14="http://schemas.microsoft.com/office/powerpoint/2010/main" val="3825817109"/>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45" y="304800"/>
            <a:ext cx="8305800" cy="609600"/>
          </a:xfrm>
        </p:spPr>
        <p:txBody>
          <a:bodyPr/>
          <a:lstStyle/>
          <a:p>
            <a:pPr algn="ctr"/>
            <a:r>
              <a:rPr lang="en-US" dirty="0"/>
              <a:t>Customer service superstars </a:t>
            </a:r>
          </a:p>
        </p:txBody>
      </p:sp>
      <p:pic>
        <p:nvPicPr>
          <p:cNvPr id="706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877" y="1112786"/>
            <a:ext cx="8393113"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583799"/>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30403" y="76200"/>
            <a:ext cx="6083193" cy="6858000"/>
          </a:xfrm>
          <a:prstGeom prst="rect">
            <a:avLst/>
          </a:prstGeom>
        </p:spPr>
      </p:pic>
      <p:pic>
        <p:nvPicPr>
          <p:cNvPr id="5" name="Picture 4"/>
          <p:cNvPicPr>
            <a:picLocks noChangeAspect="1"/>
          </p:cNvPicPr>
          <p:nvPr/>
        </p:nvPicPr>
        <p:blipFill>
          <a:blip r:embed="rId3"/>
          <a:stretch>
            <a:fillRect/>
          </a:stretch>
        </p:blipFill>
        <p:spPr>
          <a:xfrm>
            <a:off x="2049128" y="0"/>
            <a:ext cx="5045743" cy="6858000"/>
          </a:xfrm>
          <a:prstGeom prst="rect">
            <a:avLst/>
          </a:prstGeom>
        </p:spPr>
      </p:pic>
    </p:spTree>
    <p:extLst>
      <p:ext uri="{BB962C8B-B14F-4D97-AF65-F5344CB8AC3E}">
        <p14:creationId xmlns:p14="http://schemas.microsoft.com/office/powerpoint/2010/main" val="310573469"/>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4267200" cy="609600"/>
          </a:xfrm>
        </p:spPr>
        <p:txBody>
          <a:bodyPr/>
          <a:lstStyle/>
          <a:p>
            <a:pPr algn="ctr"/>
            <a:r>
              <a:rPr lang="en-US" dirty="0" smtClean="0"/>
              <a:t>Asian markets </a:t>
            </a:r>
            <a:endParaRPr lang="en-US" dirty="0"/>
          </a:p>
        </p:txBody>
      </p:sp>
      <p:sp>
        <p:nvSpPr>
          <p:cNvPr id="4" name="Rectangle 3"/>
          <p:cNvSpPr/>
          <p:nvPr/>
        </p:nvSpPr>
        <p:spPr>
          <a:xfrm>
            <a:off x="990600" y="1371600"/>
            <a:ext cx="3429000" cy="3431709"/>
          </a:xfrm>
          <a:prstGeom prst="rect">
            <a:avLst/>
          </a:prstGeom>
        </p:spPr>
        <p:txBody>
          <a:bodyPr wrap="square">
            <a:spAutoFit/>
          </a:bodyPr>
          <a:lstStyle/>
          <a:p>
            <a:pPr marL="285750" indent="-285750">
              <a:spcBef>
                <a:spcPts val="600"/>
              </a:spcBef>
              <a:spcAft>
                <a:spcPts val="600"/>
              </a:spcAft>
              <a:buFont typeface="Courier New" pitchFamily="49" charset="0"/>
              <a:buChar char="o"/>
            </a:pPr>
            <a:endParaRPr lang="en-US" dirty="0"/>
          </a:p>
          <a:p>
            <a:r>
              <a:rPr lang="en-US" dirty="0"/>
              <a:t>Customer service levels may be inconsistent in the West, but in Asia the tourism and hospitality sector is often commended for its high levels of service. Singapore, for example, is renowned for its excellent customer service.  </a:t>
            </a:r>
          </a:p>
          <a:p>
            <a:pPr marL="742950" lvl="1" indent="-285750">
              <a:spcBef>
                <a:spcPts val="600"/>
              </a:spcBef>
              <a:buFont typeface="Courier New" pitchFamily="49" charset="0"/>
              <a:buChar char="o"/>
            </a:pPr>
            <a:endParaRPr lang="en-US" sz="2000" dirty="0" smtClean="0"/>
          </a:p>
          <a:p>
            <a:pPr marL="285750" indent="-285750">
              <a:spcBef>
                <a:spcPts val="600"/>
              </a:spcBef>
              <a:buFont typeface="Courier New" pitchFamily="49" charset="0"/>
              <a:buChar char="o"/>
            </a:pPr>
            <a:endParaRPr lang="en-US" sz="2000"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04800"/>
            <a:ext cx="4191000" cy="6858000"/>
          </a:xfrm>
          <a:prstGeom prst="rect">
            <a:avLst/>
          </a:prstGeom>
        </p:spPr>
      </p:pic>
    </p:spTree>
    <p:extLst>
      <p:ext uri="{BB962C8B-B14F-4D97-AF65-F5344CB8AC3E}">
        <p14:creationId xmlns:p14="http://schemas.microsoft.com/office/powerpoint/2010/main" val="69659611"/>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100" y="917912"/>
            <a:ext cx="7543800" cy="5509200"/>
          </a:xfrm>
          <a:prstGeom prst="rect">
            <a:avLst/>
          </a:prstGeom>
        </p:spPr>
        <p:txBody>
          <a:bodyPr wrap="square">
            <a:spAutoFit/>
          </a:bodyPr>
          <a:lstStyle/>
          <a:p>
            <a:pPr marL="285750" indent="-285750">
              <a:buFont typeface="Courier New" pitchFamily="49" charset="0"/>
              <a:buChar char="o"/>
            </a:pPr>
            <a:endParaRPr lang="en-US" dirty="0" smtClean="0"/>
          </a:p>
          <a:p>
            <a:pPr algn="ctr"/>
            <a:r>
              <a:rPr lang="en-US" i="1" dirty="0" smtClean="0"/>
              <a:t>‘There’s </a:t>
            </a:r>
            <a:r>
              <a:rPr lang="en-US" i="1" dirty="0"/>
              <a:t>no second chance for a first impression</a:t>
            </a:r>
            <a:r>
              <a:rPr lang="en-US" i="1" dirty="0" smtClean="0"/>
              <a:t>’ </a:t>
            </a:r>
            <a:endParaRPr lang="en-US" i="1" dirty="0"/>
          </a:p>
          <a:p>
            <a:pPr algn="ctr"/>
            <a:endParaRPr lang="en-US" i="1" dirty="0"/>
          </a:p>
          <a:p>
            <a:pPr marL="285750" indent="-285750">
              <a:spcBef>
                <a:spcPts val="600"/>
              </a:spcBef>
              <a:spcAft>
                <a:spcPts val="600"/>
              </a:spcAft>
              <a:buFont typeface="Courier New" pitchFamily="49" charset="0"/>
              <a:buChar char="o"/>
            </a:pPr>
            <a:r>
              <a:rPr lang="en-US" dirty="0" smtClean="0"/>
              <a:t>Five-star </a:t>
            </a:r>
            <a:r>
              <a:rPr lang="en-US" dirty="0"/>
              <a:t>hotels, beach, restaurants, shopping malls, golf </a:t>
            </a:r>
            <a:r>
              <a:rPr lang="en-US" dirty="0" smtClean="0"/>
              <a:t>course</a:t>
            </a:r>
          </a:p>
          <a:p>
            <a:pPr marL="285750" indent="-285750">
              <a:spcBef>
                <a:spcPts val="600"/>
              </a:spcBef>
              <a:spcAft>
                <a:spcPts val="600"/>
              </a:spcAft>
              <a:buFont typeface="Courier New" pitchFamily="49" charset="0"/>
              <a:buChar char="o"/>
            </a:pPr>
            <a:r>
              <a:rPr lang="en-US" dirty="0" smtClean="0"/>
              <a:t>African-themed: Jungle </a:t>
            </a:r>
            <a:r>
              <a:rPr lang="en-US" dirty="0"/>
              <a:t>foliage, calls, </a:t>
            </a:r>
            <a:r>
              <a:rPr lang="en-US" dirty="0" smtClean="0"/>
              <a:t>scents </a:t>
            </a:r>
          </a:p>
          <a:p>
            <a:pPr marL="285750" indent="-285750">
              <a:spcBef>
                <a:spcPts val="600"/>
              </a:spcBef>
              <a:spcAft>
                <a:spcPts val="600"/>
              </a:spcAft>
              <a:buFont typeface="Courier New" pitchFamily="49" charset="0"/>
              <a:buChar char="o"/>
            </a:pPr>
            <a:r>
              <a:rPr lang="en-US" dirty="0" smtClean="0"/>
              <a:t>40 </a:t>
            </a:r>
            <a:r>
              <a:rPr lang="en-US" dirty="0"/>
              <a:t>% repeat customers</a:t>
            </a:r>
          </a:p>
          <a:p>
            <a:pPr marL="285750" indent="-285750">
              <a:spcBef>
                <a:spcPts val="600"/>
              </a:spcBef>
              <a:spcAft>
                <a:spcPts val="600"/>
              </a:spcAft>
              <a:buFont typeface="Courier New" pitchFamily="49" charset="0"/>
              <a:buChar char="o"/>
            </a:pPr>
            <a:r>
              <a:rPr lang="en-US" dirty="0"/>
              <a:t>Attention to detail</a:t>
            </a:r>
          </a:p>
          <a:p>
            <a:pPr marL="742950" lvl="1" indent="-285750">
              <a:spcBef>
                <a:spcPts val="600"/>
              </a:spcBef>
              <a:spcAft>
                <a:spcPts val="600"/>
              </a:spcAft>
              <a:buFont typeface="Arial" pitchFamily="34" charset="0"/>
              <a:buChar char="•"/>
            </a:pPr>
            <a:r>
              <a:rPr lang="en-US" dirty="0"/>
              <a:t>Cocktails at check-in</a:t>
            </a:r>
          </a:p>
          <a:p>
            <a:pPr marL="742950" lvl="1" indent="-285750">
              <a:spcBef>
                <a:spcPts val="600"/>
              </a:spcBef>
              <a:spcAft>
                <a:spcPts val="600"/>
              </a:spcAft>
              <a:buFont typeface="Arial" pitchFamily="34" charset="0"/>
              <a:buChar char="•"/>
            </a:pPr>
            <a:r>
              <a:rPr lang="en-US" dirty="0"/>
              <a:t>Televisions </a:t>
            </a:r>
            <a:r>
              <a:rPr lang="en-US" dirty="0" smtClean="0"/>
              <a:t>on guest’s </a:t>
            </a:r>
            <a:r>
              <a:rPr lang="en-US" dirty="0"/>
              <a:t>language channel </a:t>
            </a:r>
          </a:p>
          <a:p>
            <a:pPr marL="742950" lvl="1" indent="-285750">
              <a:spcBef>
                <a:spcPts val="600"/>
              </a:spcBef>
              <a:spcAft>
                <a:spcPts val="600"/>
              </a:spcAft>
              <a:buFont typeface="Arial" pitchFamily="34" charset="0"/>
              <a:buChar char="•"/>
            </a:pPr>
            <a:r>
              <a:rPr lang="en-US" dirty="0"/>
              <a:t>Staff track personal preferences</a:t>
            </a:r>
          </a:p>
          <a:p>
            <a:pPr marL="742950" lvl="1" indent="-285750">
              <a:spcBef>
                <a:spcPts val="600"/>
              </a:spcBef>
              <a:spcAft>
                <a:spcPts val="600"/>
              </a:spcAft>
              <a:buFont typeface="Arial" pitchFamily="34" charset="0"/>
              <a:buChar char="•"/>
            </a:pPr>
            <a:r>
              <a:rPr lang="en-US" dirty="0"/>
              <a:t>Complementary drinks and </a:t>
            </a:r>
            <a:r>
              <a:rPr lang="en-US" dirty="0" smtClean="0"/>
              <a:t>fruit</a:t>
            </a:r>
          </a:p>
          <a:p>
            <a:pPr marL="285750" lvl="1" indent="-285750">
              <a:spcBef>
                <a:spcPts val="600"/>
              </a:spcBef>
              <a:spcAft>
                <a:spcPts val="600"/>
              </a:spcAft>
              <a:buFont typeface="Courier New" pitchFamily="49" charset="0"/>
              <a:buChar char="o"/>
            </a:pPr>
            <a:r>
              <a:rPr lang="en-US" dirty="0" smtClean="0"/>
              <a:t>Investments in </a:t>
            </a:r>
            <a:r>
              <a:rPr lang="en-US" dirty="0"/>
              <a:t>staff training</a:t>
            </a:r>
          </a:p>
          <a:p>
            <a:pPr marL="285750" indent="-285750">
              <a:spcBef>
                <a:spcPts val="600"/>
              </a:spcBef>
              <a:spcAft>
                <a:spcPts val="600"/>
              </a:spcAft>
              <a:buFont typeface="Arial" pitchFamily="34" charset="0"/>
              <a:buChar char="•"/>
            </a:pPr>
            <a:r>
              <a:rPr lang="en-US" smtClean="0"/>
              <a:t>Adapted quickly to the COVID-19 pandemic</a:t>
            </a:r>
            <a:endParaRPr lang="en-US" dirty="0"/>
          </a:p>
          <a:p>
            <a:endParaRPr lang="en-US" dirty="0" smtClean="0"/>
          </a:p>
        </p:txBody>
      </p:sp>
      <p:sp>
        <p:nvSpPr>
          <p:cNvPr id="5" name="Title 1"/>
          <p:cNvSpPr>
            <a:spLocks noGrp="1"/>
          </p:cNvSpPr>
          <p:nvPr>
            <p:ph type="title"/>
          </p:nvPr>
        </p:nvSpPr>
        <p:spPr>
          <a:xfrm>
            <a:off x="838200" y="304800"/>
            <a:ext cx="8305800" cy="609600"/>
          </a:xfrm>
        </p:spPr>
        <p:txBody>
          <a:bodyPr/>
          <a:lstStyle/>
          <a:p>
            <a:r>
              <a:rPr lang="en-US" dirty="0" smtClean="0"/>
              <a:t>Case Study: The </a:t>
            </a:r>
            <a:r>
              <a:rPr lang="en-US" dirty="0" err="1"/>
              <a:t>Lopesan</a:t>
            </a:r>
            <a:r>
              <a:rPr lang="en-US" dirty="0"/>
              <a:t> Group, Gran </a:t>
            </a:r>
            <a:r>
              <a:rPr lang="en-US" dirty="0" err="1"/>
              <a:t>Canaria</a:t>
            </a:r>
            <a:r>
              <a:rPr lang="en-US" dirty="0"/>
              <a:t>, Spain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2819400"/>
            <a:ext cx="3200400" cy="3807322"/>
          </a:xfrm>
          <a:prstGeom prst="rect">
            <a:avLst/>
          </a:prstGeom>
        </p:spPr>
      </p:pic>
    </p:spTree>
    <p:extLst>
      <p:ext uri="{BB962C8B-B14F-4D97-AF65-F5344CB8AC3E}">
        <p14:creationId xmlns:p14="http://schemas.microsoft.com/office/powerpoint/2010/main" val="916560888"/>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382000" cy="609600"/>
          </a:xfrm>
        </p:spPr>
        <p:txBody>
          <a:bodyPr/>
          <a:lstStyle/>
          <a:p>
            <a:pPr algn="ctr"/>
            <a:r>
              <a:rPr lang="en-US" dirty="0" smtClean="0"/>
              <a:t>Topics Covered</a:t>
            </a:r>
            <a:endParaRPr lang="en-US" dirty="0"/>
          </a:p>
        </p:txBody>
      </p:sp>
      <p:sp>
        <p:nvSpPr>
          <p:cNvPr id="4" name="Content Placeholder 3"/>
          <p:cNvSpPr>
            <a:spLocks noGrp="1"/>
          </p:cNvSpPr>
          <p:nvPr>
            <p:ph idx="1"/>
          </p:nvPr>
        </p:nvSpPr>
        <p:spPr>
          <a:xfrm>
            <a:off x="1371600" y="1295400"/>
            <a:ext cx="6934200" cy="5334000"/>
          </a:xfrm>
        </p:spPr>
        <p:txBody>
          <a:bodyPr/>
          <a:lstStyle/>
          <a:p>
            <a:pPr>
              <a:buFont typeface="Courier New" pitchFamily="49" charset="0"/>
              <a:buChar char="o"/>
            </a:pPr>
            <a:r>
              <a:rPr lang="en-CA" b="0" dirty="0"/>
              <a:t>Customer service defined</a:t>
            </a:r>
            <a:endParaRPr lang="en-US" b="0" dirty="0"/>
          </a:p>
          <a:p>
            <a:pPr>
              <a:buFont typeface="Courier New" pitchFamily="49" charset="0"/>
              <a:buChar char="o"/>
            </a:pPr>
            <a:r>
              <a:rPr lang="en-CA" b="0" dirty="0"/>
              <a:t>A history of customer service </a:t>
            </a:r>
            <a:endParaRPr lang="en-US" b="0" dirty="0"/>
          </a:p>
          <a:p>
            <a:pPr>
              <a:buFont typeface="Courier New" pitchFamily="49" charset="0"/>
              <a:buChar char="o"/>
            </a:pPr>
            <a:r>
              <a:rPr lang="en-CA" b="0" dirty="0"/>
              <a:t>The role of customer service</a:t>
            </a:r>
          </a:p>
          <a:p>
            <a:pPr lvl="1">
              <a:buFont typeface="Arial" pitchFamily="34" charset="0"/>
              <a:buChar char="•"/>
            </a:pPr>
            <a:r>
              <a:rPr lang="en-CA" b="0" dirty="0"/>
              <a:t>Unique characteristics of services</a:t>
            </a:r>
            <a:endParaRPr lang="en-US" b="0" dirty="0"/>
          </a:p>
          <a:p>
            <a:pPr lvl="1">
              <a:buFont typeface="Arial" pitchFamily="34" charset="0"/>
              <a:buChar char="•"/>
            </a:pPr>
            <a:r>
              <a:rPr lang="en-CA" b="0" dirty="0"/>
              <a:t>Services marketing triangle</a:t>
            </a:r>
            <a:endParaRPr lang="en-US" b="0" dirty="0"/>
          </a:p>
          <a:p>
            <a:pPr lvl="1">
              <a:buFont typeface="Arial" pitchFamily="34" charset="0"/>
              <a:buChar char="•"/>
            </a:pPr>
            <a:r>
              <a:rPr lang="en-CA" b="0" dirty="0"/>
              <a:t>The services marketing mix </a:t>
            </a:r>
            <a:endParaRPr lang="en-US" b="0" dirty="0"/>
          </a:p>
          <a:p>
            <a:pPr>
              <a:buFont typeface="Courier New" pitchFamily="49" charset="0"/>
              <a:buChar char="o"/>
            </a:pPr>
            <a:r>
              <a:rPr lang="en-CA" b="0" dirty="0" smtClean="0"/>
              <a:t>The importance of customer </a:t>
            </a:r>
            <a:r>
              <a:rPr lang="en-CA" b="0" dirty="0"/>
              <a:t>service in the tourism and hospitality sector</a:t>
            </a:r>
            <a:endParaRPr lang="en-US" b="0" dirty="0"/>
          </a:p>
        </p:txBody>
      </p:sp>
    </p:spTree>
    <p:extLst>
      <p:ext uri="{BB962C8B-B14F-4D97-AF65-F5344CB8AC3E}">
        <p14:creationId xmlns:p14="http://schemas.microsoft.com/office/powerpoint/2010/main" val="3712243137"/>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848600" cy="609600"/>
          </a:xfrm>
        </p:spPr>
        <p:txBody>
          <a:bodyPr/>
          <a:lstStyle/>
          <a:p>
            <a:pPr algn="ctr"/>
            <a:r>
              <a:rPr lang="en-US" smtClean="0"/>
              <a:t>‘At </a:t>
            </a:r>
            <a:r>
              <a:rPr lang="en-US" dirty="0" smtClean="0"/>
              <a:t>Your Service Spotlight’: Walt Disney – a legacy of customer service</a:t>
            </a:r>
            <a:endParaRPr lang="en-US" dirty="0"/>
          </a:p>
        </p:txBody>
      </p:sp>
      <p:sp>
        <p:nvSpPr>
          <p:cNvPr id="4" name="Rectangle 3"/>
          <p:cNvSpPr/>
          <p:nvPr/>
        </p:nvSpPr>
        <p:spPr>
          <a:xfrm>
            <a:off x="990600" y="1219200"/>
            <a:ext cx="8001000" cy="7294305"/>
          </a:xfrm>
          <a:prstGeom prst="rect">
            <a:avLst/>
          </a:prstGeom>
        </p:spPr>
        <p:txBody>
          <a:bodyPr wrap="square">
            <a:spAutoFit/>
          </a:bodyPr>
          <a:lstStyle/>
          <a:p>
            <a:r>
              <a:rPr lang="en-US" i="1" dirty="0"/>
              <a:t>Disneyland is a work of love. We didn’t go into Disneyland just with the idea of making money’.</a:t>
            </a:r>
            <a:endParaRPr lang="en-US" dirty="0"/>
          </a:p>
          <a:p>
            <a:endParaRPr lang="en-US" dirty="0"/>
          </a:p>
          <a:p>
            <a:pPr marL="285750" indent="-285750">
              <a:buFont typeface="Courier New" pitchFamily="49" charset="0"/>
              <a:buChar char="o"/>
            </a:pPr>
            <a:r>
              <a:rPr lang="en-US" dirty="0" smtClean="0"/>
              <a:t>Walt’s </a:t>
            </a:r>
            <a:r>
              <a:rPr lang="en-US" dirty="0"/>
              <a:t>personal philosophy (values, morals, religious beliefs, creative goals, innate psychographic awareness)</a:t>
            </a:r>
          </a:p>
          <a:p>
            <a:pPr marL="285750" indent="-285750">
              <a:buFont typeface="Courier New" pitchFamily="49" charset="0"/>
              <a:buChar char="o"/>
            </a:pPr>
            <a:endParaRPr lang="en-US" dirty="0"/>
          </a:p>
          <a:p>
            <a:pPr marL="285750" indent="-285750">
              <a:buFont typeface="Courier New" pitchFamily="49" charset="0"/>
              <a:buChar char="o"/>
            </a:pPr>
            <a:r>
              <a:rPr lang="en-US" dirty="0"/>
              <a:t>The company still holds true to his basic beliefs – and has diversified to incorporate cruises, TV channels, film studios and a training </a:t>
            </a:r>
            <a:r>
              <a:rPr lang="en-US" dirty="0" smtClean="0"/>
              <a:t>institute </a:t>
            </a:r>
            <a:endParaRPr lang="en-US" dirty="0"/>
          </a:p>
          <a:p>
            <a:endParaRPr lang="en-US" dirty="0"/>
          </a:p>
          <a:p>
            <a:pPr marL="285750" indent="-285750">
              <a:buFont typeface="Courier New" pitchFamily="49" charset="0"/>
              <a:buChar char="o"/>
            </a:pPr>
            <a:r>
              <a:rPr lang="en-US" dirty="0"/>
              <a:t>C</a:t>
            </a:r>
            <a:r>
              <a:rPr lang="en-US" dirty="0" smtClean="0"/>
              <a:t>ommitment to </a:t>
            </a:r>
            <a:r>
              <a:rPr lang="en-US" dirty="0"/>
              <a:t>customers  </a:t>
            </a:r>
            <a:r>
              <a:rPr lang="en-US" dirty="0" smtClean="0"/>
              <a:t>- a </a:t>
            </a:r>
            <a:r>
              <a:rPr lang="en-US" dirty="0"/>
              <a:t>focus on the guest experience rather than traditional business </a:t>
            </a:r>
            <a:r>
              <a:rPr lang="en-US" dirty="0" smtClean="0"/>
              <a:t>efficiencies</a:t>
            </a:r>
          </a:p>
          <a:p>
            <a:pPr marL="285750" indent="-285750">
              <a:buFont typeface="Courier New" pitchFamily="49" charset="0"/>
              <a:buChar char="o"/>
            </a:pPr>
            <a:endParaRPr lang="en-US" dirty="0"/>
          </a:p>
          <a:p>
            <a:pPr marL="285750" indent="-285750">
              <a:buFont typeface="Courier New" pitchFamily="49" charset="0"/>
              <a:buChar char="o"/>
            </a:pPr>
            <a:r>
              <a:rPr lang="en-US" dirty="0" smtClean="0"/>
              <a:t>Disney was hit hard by the pandemic</a:t>
            </a:r>
          </a:p>
          <a:p>
            <a:r>
              <a:rPr lang="en-US" dirty="0" smtClean="0"/>
              <a:t> but guest satisfaction scores were </a:t>
            </a:r>
          </a:p>
          <a:p>
            <a:r>
              <a:rPr lang="en-US" dirty="0" smtClean="0"/>
              <a:t>higher after re-opening than before.</a:t>
            </a:r>
          </a:p>
          <a:p>
            <a:endParaRPr lang="en-US" dirty="0"/>
          </a:p>
          <a:p>
            <a:r>
              <a:rPr lang="en-US" dirty="0" smtClean="0"/>
              <a:t>In </a:t>
            </a:r>
            <a:r>
              <a:rPr lang="en-US" dirty="0"/>
              <a:t>December 2021, Disney elected a </a:t>
            </a:r>
            <a:endParaRPr lang="en-US" dirty="0" smtClean="0"/>
          </a:p>
          <a:p>
            <a:r>
              <a:rPr lang="en-US" dirty="0" smtClean="0"/>
              <a:t>woman </a:t>
            </a:r>
            <a:r>
              <a:rPr lang="en-US" dirty="0"/>
              <a:t>to chair its board – Susan </a:t>
            </a:r>
            <a:r>
              <a:rPr lang="en-US" dirty="0" smtClean="0"/>
              <a:t>Arnold</a:t>
            </a:r>
          </a:p>
          <a:p>
            <a:r>
              <a:rPr lang="en-US" dirty="0" smtClean="0"/>
              <a:t> </a:t>
            </a:r>
            <a:r>
              <a:rPr lang="en-US" dirty="0"/>
              <a:t>– for the </a:t>
            </a:r>
            <a:r>
              <a:rPr lang="en-US" dirty="0" smtClean="0"/>
              <a:t>first </a:t>
            </a:r>
            <a:r>
              <a:rPr lang="en-US" dirty="0"/>
              <a:t>time in its 98-year history. </a:t>
            </a:r>
            <a:endParaRPr lang="en-US" dirty="0"/>
          </a:p>
          <a:p>
            <a:endParaRPr lang="en-US" dirty="0"/>
          </a:p>
          <a:p>
            <a:r>
              <a:rPr lang="en-US" dirty="0"/>
              <a:t> </a:t>
            </a:r>
          </a:p>
          <a:p>
            <a:pPr marL="285750" indent="-285750">
              <a:buFont typeface="Courier New" pitchFamily="49" charset="0"/>
              <a:buChar char="o"/>
            </a:pPr>
            <a:endParaRPr lang="en-US" dirty="0" smtClean="0"/>
          </a:p>
          <a:p>
            <a:endParaRPr lang="en-US" dirty="0"/>
          </a:p>
          <a:p>
            <a:endParaRPr lang="en-US" dirty="0" smtClean="0"/>
          </a:p>
          <a:p>
            <a:endParaRPr lang="en-US" dirty="0"/>
          </a:p>
          <a:p>
            <a:endParaRPr lang="en-US" dirty="0" smtClean="0"/>
          </a:p>
        </p:txBody>
      </p:sp>
      <p:pic>
        <p:nvPicPr>
          <p:cNvPr id="3076" name="Picture 4" descr="C:\Users\Karen\Downloads\HKDisney_C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14800"/>
            <a:ext cx="3733800" cy="248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808223"/>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858000" cy="609600"/>
          </a:xfrm>
        </p:spPr>
        <p:txBody>
          <a:bodyPr/>
          <a:lstStyle/>
          <a:p>
            <a:pPr algn="ctr"/>
            <a:r>
              <a:rPr lang="en-US" dirty="0" smtClean="0"/>
              <a:t>Customer service</a:t>
            </a:r>
            <a:endParaRPr lang="en-US" dirty="0"/>
          </a:p>
        </p:txBody>
      </p:sp>
      <p:sp>
        <p:nvSpPr>
          <p:cNvPr id="4" name="Rectangle 3"/>
          <p:cNvSpPr/>
          <p:nvPr/>
        </p:nvSpPr>
        <p:spPr>
          <a:xfrm>
            <a:off x="1219200" y="1219200"/>
            <a:ext cx="7543800" cy="3200876"/>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dirty="0"/>
              <a:t>Many attempts have been made to define customer service</a:t>
            </a:r>
          </a:p>
          <a:p>
            <a:pPr marL="285750" indent="-285750">
              <a:spcBef>
                <a:spcPts val="600"/>
              </a:spcBef>
              <a:spcAft>
                <a:spcPts val="600"/>
              </a:spcAft>
              <a:buFont typeface="Courier New" pitchFamily="49" charset="0"/>
              <a:buChar char="o"/>
            </a:pPr>
            <a:r>
              <a:rPr lang="en-US" dirty="0"/>
              <a:t>The definition used in this book is as follows:</a:t>
            </a:r>
          </a:p>
          <a:p>
            <a:pPr>
              <a:spcBef>
                <a:spcPts val="600"/>
              </a:spcBef>
              <a:spcAft>
                <a:spcPts val="600"/>
              </a:spcAft>
            </a:pPr>
            <a:r>
              <a:rPr lang="en-US" i="1" dirty="0"/>
              <a:t>“Customer service is the practice of delivering products and services to both internal and external customers via the efforts of employees or through the provision of an appropriate </a:t>
            </a:r>
            <a:r>
              <a:rPr lang="en-US" i="1" dirty="0" err="1"/>
              <a:t>servicescape</a:t>
            </a:r>
            <a:r>
              <a:rPr lang="en-US" i="1" dirty="0"/>
              <a:t>.”</a:t>
            </a:r>
            <a:endParaRPr lang="en-US" dirty="0"/>
          </a:p>
          <a:p>
            <a:pPr marL="285750" indent="-285750">
              <a:spcBef>
                <a:spcPts val="600"/>
              </a:spcBef>
              <a:spcAft>
                <a:spcPts val="600"/>
              </a:spcAft>
              <a:buFont typeface="Courier New" pitchFamily="49" charset="0"/>
              <a:buChar char="o"/>
            </a:pPr>
            <a:r>
              <a:rPr lang="en-US" dirty="0"/>
              <a:t>It acknowledges that customer service is more that interaction between employees and customers</a:t>
            </a:r>
          </a:p>
          <a:p>
            <a:pPr marL="285750" indent="-285750">
              <a:spcBef>
                <a:spcPts val="600"/>
              </a:spcBef>
              <a:spcAft>
                <a:spcPts val="600"/>
              </a:spcAft>
              <a:buFont typeface="Courier New" pitchFamily="49" charset="0"/>
              <a:buChar char="o"/>
            </a:pPr>
            <a:r>
              <a:rPr lang="en-US" dirty="0"/>
              <a:t>It also relates to the physical infrastructure or the hospitality ‘</a:t>
            </a:r>
            <a:r>
              <a:rPr lang="en-US" dirty="0" err="1"/>
              <a:t>servicescape</a:t>
            </a:r>
            <a:r>
              <a:rPr lang="en-US" dirty="0"/>
              <a:t>’</a:t>
            </a:r>
          </a:p>
        </p:txBody>
      </p:sp>
    </p:spTree>
    <p:extLst>
      <p:ext uri="{BB962C8B-B14F-4D97-AF65-F5344CB8AC3E}">
        <p14:creationId xmlns:p14="http://schemas.microsoft.com/office/powerpoint/2010/main" val="673244210"/>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609600"/>
          </a:xfrm>
        </p:spPr>
        <p:txBody>
          <a:bodyPr/>
          <a:lstStyle/>
          <a:p>
            <a:pPr algn="ctr"/>
            <a:r>
              <a:rPr lang="en-US" dirty="0" smtClean="0"/>
              <a:t>History of customer service</a:t>
            </a:r>
            <a:endParaRPr lang="en-US" dirty="0"/>
          </a:p>
        </p:txBody>
      </p:sp>
      <p:sp>
        <p:nvSpPr>
          <p:cNvPr id="4" name="Rectangle 3"/>
          <p:cNvSpPr/>
          <p:nvPr/>
        </p:nvSpPr>
        <p:spPr>
          <a:xfrm>
            <a:off x="1066800" y="1295400"/>
            <a:ext cx="7929716" cy="5478423"/>
          </a:xfrm>
          <a:prstGeom prst="rect">
            <a:avLst/>
          </a:prstGeom>
        </p:spPr>
        <p:txBody>
          <a:bodyPr wrap="square">
            <a:spAutoFit/>
          </a:bodyPr>
          <a:lstStyle/>
          <a:p>
            <a:pPr>
              <a:spcBef>
                <a:spcPts val="600"/>
              </a:spcBef>
            </a:pPr>
            <a:endParaRPr lang="en-US" sz="1200" dirty="0"/>
          </a:p>
          <a:p>
            <a:pPr marL="342900" indent="-342900">
              <a:spcBef>
                <a:spcPts val="600"/>
              </a:spcBef>
              <a:spcAft>
                <a:spcPts val="600"/>
              </a:spcAft>
              <a:buFont typeface="Courier New" pitchFamily="49" charset="0"/>
              <a:buChar char="o"/>
            </a:pPr>
            <a:r>
              <a:rPr lang="en-US" sz="2000" dirty="0"/>
              <a:t>1800s Craftsman economy</a:t>
            </a:r>
          </a:p>
          <a:p>
            <a:pPr marL="800100" lvl="1" indent="-342900">
              <a:spcBef>
                <a:spcPts val="600"/>
              </a:spcBef>
              <a:spcAft>
                <a:spcPts val="600"/>
              </a:spcAft>
              <a:buFont typeface="Courier New" pitchFamily="49" charset="0"/>
              <a:buChar char="o"/>
            </a:pPr>
            <a:r>
              <a:rPr lang="en-US" sz="2000" dirty="0" smtClean="0"/>
              <a:t>Business </a:t>
            </a:r>
            <a:r>
              <a:rPr lang="en-US" sz="2000" dirty="0"/>
              <a:t>owners also frontline employees </a:t>
            </a:r>
          </a:p>
          <a:p>
            <a:pPr marL="800100" lvl="1" indent="-342900">
              <a:spcBef>
                <a:spcPts val="600"/>
              </a:spcBef>
              <a:spcAft>
                <a:spcPts val="600"/>
              </a:spcAft>
              <a:buFont typeface="Courier New" pitchFamily="49" charset="0"/>
              <a:buChar char="o"/>
            </a:pPr>
            <a:r>
              <a:rPr lang="en-US" sz="2000" dirty="0"/>
              <a:t>Customized orders </a:t>
            </a:r>
            <a:endParaRPr lang="en-US" sz="2000" dirty="0" smtClean="0"/>
          </a:p>
          <a:p>
            <a:pPr marL="342900" indent="-342900">
              <a:spcBef>
                <a:spcPts val="600"/>
              </a:spcBef>
              <a:spcAft>
                <a:spcPts val="600"/>
              </a:spcAft>
              <a:buFont typeface="Courier New" pitchFamily="49" charset="0"/>
              <a:buChar char="o"/>
            </a:pPr>
            <a:r>
              <a:rPr lang="en-US" sz="2000" dirty="0"/>
              <a:t>20</a:t>
            </a:r>
            <a:r>
              <a:rPr lang="en-US" sz="2000" baseline="30000" dirty="0"/>
              <a:t>th</a:t>
            </a:r>
            <a:r>
              <a:rPr lang="en-US" sz="2000" dirty="0"/>
              <a:t> century mass </a:t>
            </a:r>
            <a:r>
              <a:rPr lang="en-US" sz="2000" dirty="0" smtClean="0"/>
              <a:t>production</a:t>
            </a:r>
          </a:p>
          <a:p>
            <a:pPr marL="800100" lvl="1" indent="-342900">
              <a:spcBef>
                <a:spcPts val="600"/>
              </a:spcBef>
              <a:spcAft>
                <a:spcPts val="600"/>
              </a:spcAft>
              <a:buFont typeface="Courier New" pitchFamily="49" charset="0"/>
              <a:buChar char="o"/>
            </a:pPr>
            <a:r>
              <a:rPr lang="en-US" sz="2000" dirty="0"/>
              <a:t>Less individualized  </a:t>
            </a:r>
            <a:r>
              <a:rPr lang="en-US" sz="2000" dirty="0" smtClean="0"/>
              <a:t>service</a:t>
            </a:r>
          </a:p>
          <a:p>
            <a:pPr marL="800100" lvl="1" indent="-342900">
              <a:spcBef>
                <a:spcPts val="600"/>
              </a:spcBef>
              <a:spcAft>
                <a:spcPts val="600"/>
              </a:spcAft>
              <a:buFont typeface="Courier New" pitchFamily="49" charset="0"/>
              <a:buChar char="o"/>
            </a:pPr>
            <a:r>
              <a:rPr lang="en-US" sz="2000" dirty="0"/>
              <a:t>Post WWII </a:t>
            </a:r>
            <a:r>
              <a:rPr lang="en-US" sz="2000" dirty="0" smtClean="0"/>
              <a:t>demand: Power </a:t>
            </a:r>
            <a:r>
              <a:rPr lang="en-US" sz="2000" dirty="0"/>
              <a:t>of suppliers surpasses that of consumers</a:t>
            </a:r>
          </a:p>
          <a:p>
            <a:pPr marL="800100" lvl="1" indent="-342900">
              <a:spcBef>
                <a:spcPts val="600"/>
              </a:spcBef>
              <a:spcAft>
                <a:spcPts val="600"/>
              </a:spcAft>
              <a:buFont typeface="Courier New" pitchFamily="49" charset="0"/>
              <a:buChar char="o"/>
            </a:pPr>
            <a:r>
              <a:rPr lang="en-US" sz="2000" dirty="0" smtClean="0"/>
              <a:t>1970s: Western </a:t>
            </a:r>
            <a:r>
              <a:rPr lang="en-US" sz="2000" dirty="0"/>
              <a:t>manufacturers compete with Asia </a:t>
            </a:r>
          </a:p>
          <a:p>
            <a:pPr marL="800100" lvl="1" indent="-342900">
              <a:spcBef>
                <a:spcPts val="600"/>
              </a:spcBef>
              <a:spcAft>
                <a:spcPts val="600"/>
              </a:spcAft>
              <a:buFont typeface="Courier New" pitchFamily="49" charset="0"/>
              <a:buChar char="o"/>
            </a:pPr>
            <a:r>
              <a:rPr lang="en-US" sz="2000" dirty="0" smtClean="0"/>
              <a:t>1990sL Suppliers </a:t>
            </a:r>
            <a:r>
              <a:rPr lang="en-US" sz="2000" dirty="0"/>
              <a:t>more selective </a:t>
            </a:r>
          </a:p>
          <a:p>
            <a:pPr marL="739775" indent="-342900">
              <a:spcBef>
                <a:spcPts val="600"/>
              </a:spcBef>
              <a:spcAft>
                <a:spcPts val="600"/>
              </a:spcAft>
              <a:buSzPct val="80000"/>
              <a:buFont typeface="Courier New" pitchFamily="49" charset="0"/>
              <a:buChar char="o"/>
            </a:pPr>
            <a:r>
              <a:rPr lang="en-US" sz="2000" dirty="0" smtClean="0"/>
              <a:t>Present day: Shift </a:t>
            </a:r>
            <a:r>
              <a:rPr lang="en-US" sz="2000" dirty="0"/>
              <a:t>to service economy</a:t>
            </a:r>
          </a:p>
          <a:p>
            <a:pPr marL="800100" lvl="1" indent="-342900">
              <a:spcBef>
                <a:spcPts val="600"/>
              </a:spcBef>
              <a:spcAft>
                <a:spcPts val="600"/>
              </a:spcAft>
              <a:buFont typeface="Courier New" pitchFamily="49" charset="0"/>
              <a:buChar char="o"/>
            </a:pPr>
            <a:endParaRPr lang="en-US" sz="2000" dirty="0" smtClean="0"/>
          </a:p>
          <a:p>
            <a:pPr lvl="1">
              <a:spcBef>
                <a:spcPts val="0"/>
              </a:spcBef>
              <a:spcAft>
                <a:spcPts val="0"/>
              </a:spcAft>
            </a:pPr>
            <a:endParaRPr lang="en-US" dirty="0" smtClean="0"/>
          </a:p>
        </p:txBody>
      </p:sp>
    </p:spTree>
    <p:extLst>
      <p:ext uri="{BB962C8B-B14F-4D97-AF65-F5344CB8AC3E}">
        <p14:creationId xmlns:p14="http://schemas.microsoft.com/office/powerpoint/2010/main" val="1093856988"/>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609600"/>
          </a:xfrm>
        </p:spPr>
        <p:txBody>
          <a:bodyPr/>
          <a:lstStyle/>
          <a:p>
            <a:pPr algn="ctr"/>
            <a:r>
              <a:rPr lang="en-US" dirty="0" smtClean="0"/>
              <a:t>Reasons companies may not provide excellent customer service</a:t>
            </a:r>
            <a:r>
              <a:rPr lang="en-US" dirty="0"/>
              <a:t> </a:t>
            </a:r>
            <a:r>
              <a:rPr lang="en-US" dirty="0" smtClean="0"/>
              <a:t>include….</a:t>
            </a:r>
            <a:endParaRPr lang="en-US" dirty="0"/>
          </a:p>
        </p:txBody>
      </p:sp>
      <p:sp>
        <p:nvSpPr>
          <p:cNvPr id="4" name="Rectangle 3"/>
          <p:cNvSpPr/>
          <p:nvPr/>
        </p:nvSpPr>
        <p:spPr>
          <a:xfrm>
            <a:off x="990600" y="1219200"/>
            <a:ext cx="8153400" cy="1631216"/>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sz="2000" dirty="0" smtClean="0">
                <a:solidFill>
                  <a:srgbClr val="000000"/>
                </a:solidFill>
              </a:rPr>
              <a:t>Companies </a:t>
            </a:r>
            <a:r>
              <a:rPr lang="en-US" sz="2000" dirty="0">
                <a:solidFill>
                  <a:srgbClr val="000000"/>
                </a:solidFill>
              </a:rPr>
              <a:t>wrongly believe they are providing service </a:t>
            </a:r>
            <a:r>
              <a:rPr lang="en-US" sz="2000" dirty="0" smtClean="0">
                <a:solidFill>
                  <a:srgbClr val="000000"/>
                </a:solidFill>
              </a:rPr>
              <a:t>excellence</a:t>
            </a:r>
          </a:p>
          <a:p>
            <a:pPr marL="285750" indent="-285750">
              <a:spcBef>
                <a:spcPts val="600"/>
              </a:spcBef>
              <a:spcAft>
                <a:spcPts val="600"/>
              </a:spcAft>
              <a:buFont typeface="Courier New" pitchFamily="49" charset="0"/>
              <a:buChar char="o"/>
            </a:pPr>
            <a:r>
              <a:rPr lang="en-US" sz="2000" dirty="0" smtClean="0">
                <a:solidFill>
                  <a:srgbClr val="000000"/>
                </a:solidFill>
              </a:rPr>
              <a:t>Organizations don’t </a:t>
            </a:r>
            <a:r>
              <a:rPr lang="en-US" sz="2000" dirty="0">
                <a:solidFill>
                  <a:srgbClr val="000000"/>
                </a:solidFill>
              </a:rPr>
              <a:t>understand the significance of customer </a:t>
            </a:r>
            <a:r>
              <a:rPr lang="en-US" sz="2000" dirty="0" smtClean="0">
                <a:solidFill>
                  <a:srgbClr val="000000"/>
                </a:solidFill>
              </a:rPr>
              <a:t>service</a:t>
            </a:r>
          </a:p>
          <a:p>
            <a:pPr marL="285750" indent="-285750">
              <a:spcBef>
                <a:spcPts val="600"/>
              </a:spcBef>
              <a:spcAft>
                <a:spcPts val="600"/>
              </a:spcAft>
              <a:buFont typeface="Courier New" pitchFamily="49" charset="0"/>
              <a:buChar char="o"/>
            </a:pPr>
            <a:r>
              <a:rPr lang="en-US" sz="2000" dirty="0" smtClean="0">
                <a:solidFill>
                  <a:srgbClr val="000000"/>
                </a:solidFill>
              </a:rPr>
              <a:t>Companies don’t </a:t>
            </a:r>
            <a:r>
              <a:rPr lang="en-US" sz="2000" dirty="0">
                <a:solidFill>
                  <a:srgbClr val="000000"/>
                </a:solidFill>
              </a:rPr>
              <a:t>know how to deliver consistent, high quality customer service on an on-going </a:t>
            </a:r>
            <a:r>
              <a:rPr lang="en-US" sz="2000" dirty="0" smtClean="0">
                <a:solidFill>
                  <a:srgbClr val="000000"/>
                </a:solidFill>
              </a:rPr>
              <a:t>basis</a:t>
            </a:r>
          </a:p>
        </p:txBody>
      </p:sp>
      <p:pic>
        <p:nvPicPr>
          <p:cNvPr id="5" name="Picture 2" descr="A graph showing that shows companies think they are offering superior customer service percent of the time, while customers feel they are receiving excellent customer service 8 percent of the 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3157" y="2895600"/>
            <a:ext cx="7974643" cy="396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66472"/>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858000" cy="609600"/>
          </a:xfrm>
        </p:spPr>
        <p:txBody>
          <a:bodyPr/>
          <a:lstStyle/>
          <a:p>
            <a:pPr algn="ctr"/>
            <a:r>
              <a:rPr lang="en-US" dirty="0" smtClean="0"/>
              <a:t>Snapshot: Customer service at the Augusta Masters</a:t>
            </a:r>
            <a:endParaRPr lang="en-US" dirty="0"/>
          </a:p>
        </p:txBody>
      </p:sp>
      <p:sp>
        <p:nvSpPr>
          <p:cNvPr id="3" name="Content Placeholder 2"/>
          <p:cNvSpPr>
            <a:spLocks noGrp="1"/>
          </p:cNvSpPr>
          <p:nvPr>
            <p:ph idx="1"/>
          </p:nvPr>
        </p:nvSpPr>
        <p:spPr>
          <a:xfrm>
            <a:off x="1371600" y="1219200"/>
            <a:ext cx="6934200" cy="4953000"/>
          </a:xfrm>
        </p:spPr>
        <p:txBody>
          <a:bodyPr/>
          <a:lstStyle/>
          <a:p>
            <a:pPr marL="0" indent="0" algn="ctr">
              <a:buNone/>
            </a:pPr>
            <a:r>
              <a:rPr lang="en-US" sz="1800" b="0" i="1" dirty="0"/>
              <a:t>‘In the race for excellence, there is no finishing line</a:t>
            </a:r>
            <a:r>
              <a:rPr lang="en-US" sz="1800" b="0" i="1" dirty="0" smtClean="0"/>
              <a:t>’. </a:t>
            </a:r>
            <a:endParaRPr lang="en-US" sz="1800" b="0" i="1" dirty="0"/>
          </a:p>
          <a:p>
            <a:pPr algn="ctr"/>
            <a:endParaRPr lang="en-US" b="0" i="1" dirty="0"/>
          </a:p>
        </p:txBody>
      </p:sp>
      <p:pic>
        <p:nvPicPr>
          <p:cNvPr id="1026" name="Picture 2" descr="C:\Users\Karen\AppData\Local\Microsoft\Windows\Temporary Internet Files\Content.IE5\EH852AR9\Clifford Roberts C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091702"/>
            <a:ext cx="2680748" cy="25963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28148" y="1737360"/>
            <a:ext cx="8077200" cy="3816429"/>
          </a:xfrm>
          <a:prstGeom prst="rect">
            <a:avLst/>
          </a:prstGeom>
        </p:spPr>
        <p:txBody>
          <a:bodyPr wrap="square">
            <a:spAutoFit/>
          </a:bodyPr>
          <a:lstStyle/>
          <a:p>
            <a:pPr>
              <a:spcBef>
                <a:spcPts val="600"/>
              </a:spcBef>
              <a:spcAft>
                <a:spcPts val="600"/>
              </a:spcAft>
            </a:pPr>
            <a:r>
              <a:rPr lang="en-US" dirty="0"/>
              <a:t>Many key features of professional golf tournaments introduced in Augusta </a:t>
            </a:r>
          </a:p>
          <a:p>
            <a:pPr marL="285750" indent="-285750">
              <a:spcBef>
                <a:spcPts val="600"/>
              </a:spcBef>
              <a:spcAft>
                <a:spcPts val="600"/>
              </a:spcAft>
              <a:buFont typeface="Courier New" pitchFamily="49" charset="0"/>
              <a:buChar char="o"/>
            </a:pPr>
            <a:r>
              <a:rPr lang="en-US" dirty="0"/>
              <a:t>Focus on serving ‘Patrons’ and was the ‘first’ in many areas:</a:t>
            </a:r>
          </a:p>
          <a:p>
            <a:pPr marL="742950" lvl="1" indent="-285750">
              <a:spcBef>
                <a:spcPts val="600"/>
              </a:spcBef>
              <a:spcAft>
                <a:spcPts val="600"/>
              </a:spcAft>
              <a:buFont typeface="Arial" pitchFamily="34" charset="0"/>
              <a:buChar char="•"/>
            </a:pPr>
            <a:r>
              <a:rPr lang="en-US" dirty="0"/>
              <a:t>Bleachers, rope galleries, closed circuit TV, on-course scoreboards </a:t>
            </a:r>
          </a:p>
          <a:p>
            <a:pPr marL="742950" lvl="1" indent="-285750">
              <a:spcBef>
                <a:spcPts val="600"/>
              </a:spcBef>
              <a:spcAft>
                <a:spcPts val="600"/>
              </a:spcAft>
              <a:buFont typeface="Arial" pitchFamily="34" charset="0"/>
              <a:buChar char="•"/>
            </a:pPr>
            <a:r>
              <a:rPr lang="en-US" dirty="0"/>
              <a:t>Picnicking grounds, plenty of lavatories</a:t>
            </a:r>
          </a:p>
          <a:p>
            <a:pPr marL="742950" lvl="1" indent="-285750">
              <a:spcBef>
                <a:spcPts val="600"/>
              </a:spcBef>
              <a:spcAft>
                <a:spcPts val="600"/>
              </a:spcAft>
              <a:buFont typeface="Arial" pitchFamily="34" charset="0"/>
              <a:buChar char="•"/>
            </a:pPr>
            <a:r>
              <a:rPr lang="en-US" dirty="0"/>
              <a:t>Great value food – </a:t>
            </a:r>
          </a:p>
          <a:p>
            <a:pPr marL="285750" indent="-285750">
              <a:spcBef>
                <a:spcPts val="600"/>
              </a:spcBef>
              <a:spcAft>
                <a:spcPts val="600"/>
              </a:spcAft>
              <a:buFont typeface="Arial" pitchFamily="34" charset="0"/>
              <a:buChar char="•"/>
            </a:pPr>
            <a:r>
              <a:rPr lang="en-US" dirty="0"/>
              <a:t>Still the competition by which others are judged</a:t>
            </a:r>
          </a:p>
          <a:p>
            <a:pPr marL="742950" lvl="1" indent="-285750">
              <a:spcBef>
                <a:spcPts val="600"/>
              </a:spcBef>
              <a:spcAft>
                <a:spcPts val="600"/>
              </a:spcAft>
              <a:buFont typeface="Arial" pitchFamily="34" charset="0"/>
              <a:buChar char="•"/>
            </a:pPr>
            <a:r>
              <a:rPr lang="en-US" dirty="0"/>
              <a:t>3,500 staff employed every year</a:t>
            </a:r>
          </a:p>
          <a:p>
            <a:pPr marL="742950" lvl="1" indent="-285750">
              <a:spcBef>
                <a:spcPts val="600"/>
              </a:spcBef>
              <a:spcAft>
                <a:spcPts val="600"/>
              </a:spcAft>
              <a:buFont typeface="Arial" pitchFamily="34" charset="0"/>
              <a:buChar char="•"/>
            </a:pPr>
            <a:r>
              <a:rPr lang="en-US" dirty="0"/>
              <a:t>They look for ‘a special kind of person’</a:t>
            </a:r>
          </a:p>
          <a:p>
            <a:pPr marL="742950" lvl="1" indent="-285750">
              <a:spcBef>
                <a:spcPts val="600"/>
              </a:spcBef>
              <a:spcAft>
                <a:spcPts val="600"/>
              </a:spcAft>
              <a:buFont typeface="Arial" pitchFamily="34" charset="0"/>
              <a:buChar char="•"/>
            </a:pPr>
            <a:r>
              <a:rPr lang="en-US" dirty="0"/>
              <a:t>Clifford’s principles are guiding philosophy</a:t>
            </a:r>
          </a:p>
        </p:txBody>
      </p:sp>
    </p:spTree>
    <p:extLst>
      <p:ext uri="{BB962C8B-B14F-4D97-AF65-F5344CB8AC3E}">
        <p14:creationId xmlns:p14="http://schemas.microsoft.com/office/powerpoint/2010/main" val="312695945"/>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28600"/>
            <a:ext cx="8099322" cy="609600"/>
          </a:xfrm>
        </p:spPr>
        <p:txBody>
          <a:bodyPr/>
          <a:lstStyle/>
          <a:p>
            <a:pPr algn="ctr"/>
            <a:r>
              <a:rPr lang="en-US" dirty="0" smtClean="0"/>
              <a:t>Role of customer service</a:t>
            </a:r>
            <a:endParaRPr lang="en-US" dirty="0"/>
          </a:p>
        </p:txBody>
      </p:sp>
      <p:sp>
        <p:nvSpPr>
          <p:cNvPr id="4" name="Rectangle 3"/>
          <p:cNvSpPr/>
          <p:nvPr/>
        </p:nvSpPr>
        <p:spPr>
          <a:xfrm>
            <a:off x="1187245" y="1219199"/>
            <a:ext cx="7543800" cy="1938992"/>
          </a:xfrm>
          <a:prstGeom prst="rect">
            <a:avLst/>
          </a:prstGeom>
        </p:spPr>
        <p:txBody>
          <a:bodyPr wrap="square">
            <a:spAutoFit/>
          </a:bodyPr>
          <a:lstStyle/>
          <a:p>
            <a:pPr>
              <a:spcBef>
                <a:spcPts val="600"/>
              </a:spcBef>
              <a:spcAft>
                <a:spcPts val="600"/>
              </a:spcAft>
            </a:pPr>
            <a:r>
              <a:rPr lang="en-US" dirty="0" smtClean="0"/>
              <a:t>Models to </a:t>
            </a:r>
            <a:r>
              <a:rPr lang="en-US" dirty="0"/>
              <a:t>assist in </a:t>
            </a:r>
            <a:r>
              <a:rPr lang="en-US" dirty="0" smtClean="0"/>
              <a:t>services </a:t>
            </a:r>
            <a:r>
              <a:rPr lang="en-US" dirty="0"/>
              <a:t>marketing and management </a:t>
            </a:r>
            <a:r>
              <a:rPr lang="en-US" dirty="0" smtClean="0"/>
              <a:t>decisions at the </a:t>
            </a:r>
            <a:r>
              <a:rPr lang="en-US" dirty="0"/>
              <a:t>strategic and implementation </a:t>
            </a:r>
            <a:r>
              <a:rPr lang="en-US" dirty="0" smtClean="0"/>
              <a:t>levels: </a:t>
            </a:r>
          </a:p>
          <a:p>
            <a:pPr marL="285750" indent="-285750">
              <a:spcBef>
                <a:spcPts val="600"/>
              </a:spcBef>
              <a:spcAft>
                <a:spcPts val="600"/>
              </a:spcAft>
              <a:buFont typeface="Courier New" pitchFamily="49" charset="0"/>
              <a:buChar char="o"/>
            </a:pPr>
            <a:r>
              <a:rPr lang="en-US" dirty="0" smtClean="0"/>
              <a:t>Four </a:t>
            </a:r>
            <a:r>
              <a:rPr lang="en-US" dirty="0"/>
              <a:t>unique characteristics of services</a:t>
            </a:r>
          </a:p>
          <a:p>
            <a:pPr marL="285750" indent="-285750">
              <a:spcBef>
                <a:spcPts val="600"/>
              </a:spcBef>
              <a:spcAft>
                <a:spcPts val="600"/>
              </a:spcAft>
              <a:buFont typeface="Courier New" pitchFamily="49" charset="0"/>
              <a:buChar char="o"/>
            </a:pPr>
            <a:r>
              <a:rPr lang="en-US" dirty="0" smtClean="0"/>
              <a:t>The </a:t>
            </a:r>
            <a:r>
              <a:rPr lang="en-US" dirty="0"/>
              <a:t>services marketing triangle</a:t>
            </a:r>
          </a:p>
          <a:p>
            <a:pPr marL="285750" indent="-285750">
              <a:spcBef>
                <a:spcPts val="600"/>
              </a:spcBef>
              <a:spcAft>
                <a:spcPts val="600"/>
              </a:spcAft>
              <a:buFont typeface="Courier New" pitchFamily="49" charset="0"/>
              <a:buChar char="o"/>
            </a:pPr>
            <a:r>
              <a:rPr lang="en-US" dirty="0" smtClean="0"/>
              <a:t>The </a:t>
            </a:r>
            <a:r>
              <a:rPr lang="en-US" dirty="0"/>
              <a:t>marketing mix for services</a:t>
            </a:r>
          </a:p>
        </p:txBody>
      </p:sp>
    </p:spTree>
    <p:extLst>
      <p:ext uri="{BB962C8B-B14F-4D97-AF65-F5344CB8AC3E}">
        <p14:creationId xmlns:p14="http://schemas.microsoft.com/office/powerpoint/2010/main" val="578156929"/>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991600" cy="609600"/>
          </a:xfrm>
        </p:spPr>
        <p:txBody>
          <a:bodyPr/>
          <a:lstStyle/>
          <a:p>
            <a:pPr algn="ctr"/>
            <a:r>
              <a:rPr lang="en-US" dirty="0" smtClean="0"/>
              <a:t>Unique characteristics </a:t>
            </a:r>
            <a:r>
              <a:rPr lang="en-US" dirty="0"/>
              <a:t>of services </a:t>
            </a:r>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556" y="762000"/>
            <a:ext cx="7924800" cy="625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247528"/>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Berrylishious design template">
  <a:themeElements>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Berrylishious design template</Template>
  <TotalTime>322</TotalTime>
  <Words>810</Words>
  <Application>Microsoft Macintosh PowerPoint</Application>
  <PresentationFormat>On-screen Show (4:3)</PresentationFormat>
  <Paragraphs>117</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Courier New</vt:lpstr>
      <vt:lpstr>Tahoma</vt:lpstr>
      <vt:lpstr>Arial</vt:lpstr>
      <vt:lpstr>Berrylishious design template</vt:lpstr>
      <vt:lpstr>PowerPoint Presentation</vt:lpstr>
      <vt:lpstr>Topics Covered</vt:lpstr>
      <vt:lpstr>‘At Your Service Spotlight’: Walt Disney – a legacy of customer service</vt:lpstr>
      <vt:lpstr>Customer service</vt:lpstr>
      <vt:lpstr>History of customer service</vt:lpstr>
      <vt:lpstr>Reasons companies may not provide excellent customer service include….</vt:lpstr>
      <vt:lpstr>Snapshot: Customer service at the Augusta Masters</vt:lpstr>
      <vt:lpstr>Role of customer service</vt:lpstr>
      <vt:lpstr>Unique characteristics of services </vt:lpstr>
      <vt:lpstr>The services marketing triangle</vt:lpstr>
      <vt:lpstr>Expanded Marketing Mix for Services</vt:lpstr>
      <vt:lpstr>Additional 3 ‘P’s of Services Marketing </vt:lpstr>
      <vt:lpstr>Tourism and hospitality market</vt:lpstr>
      <vt:lpstr>Western markets </vt:lpstr>
      <vt:lpstr>Customer service superstars </vt:lpstr>
      <vt:lpstr>PowerPoint Presentation</vt:lpstr>
      <vt:lpstr>Asian markets </vt:lpstr>
      <vt:lpstr>Case Study: The Lopesan Group, Gran Canaria, Spain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Microsoft Office User</cp:lastModifiedBy>
  <cp:revision>114</cp:revision>
  <cp:lastPrinted>2012-10-22T17:26:30Z</cp:lastPrinted>
  <dcterms:created xsi:type="dcterms:W3CDTF">2012-10-22T00:42:01Z</dcterms:created>
  <dcterms:modified xsi:type="dcterms:W3CDTF">2022-02-17T16:11:05Z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TC010900171033</vt:lpwstr>
  </property>
</Properties>
</file>